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313" r:id="rId2"/>
    <p:sldId id="301" r:id="rId3"/>
    <p:sldId id="312" r:id="rId4"/>
    <p:sldId id="257" r:id="rId5"/>
    <p:sldId id="270" r:id="rId6"/>
    <p:sldId id="293" r:id="rId7"/>
    <p:sldId id="284" r:id="rId8"/>
    <p:sldId id="302" r:id="rId9"/>
    <p:sldId id="303" r:id="rId10"/>
    <p:sldId id="294" r:id="rId11"/>
    <p:sldId id="307" r:id="rId12"/>
    <p:sldId id="308" r:id="rId13"/>
    <p:sldId id="291" r:id="rId14"/>
    <p:sldId id="295" r:id="rId15"/>
    <p:sldId id="292" r:id="rId16"/>
    <p:sldId id="260" r:id="rId17"/>
    <p:sldId id="297" r:id="rId18"/>
    <p:sldId id="314" r:id="rId19"/>
    <p:sldId id="271" r:id="rId20"/>
    <p:sldId id="283" r:id="rId21"/>
    <p:sldId id="304" r:id="rId22"/>
    <p:sldId id="290" r:id="rId23"/>
    <p:sldId id="305" r:id="rId24"/>
    <p:sldId id="300" r:id="rId25"/>
    <p:sldId id="272" r:id="rId26"/>
    <p:sldId id="282" r:id="rId27"/>
    <p:sldId id="306" r:id="rId28"/>
    <p:sldId id="273" r:id="rId29"/>
    <p:sldId id="277" r:id="rId30"/>
    <p:sldId id="281" r:id="rId31"/>
    <p:sldId id="280" r:id="rId32"/>
    <p:sldId id="276" r:id="rId33"/>
    <p:sldId id="274" r:id="rId34"/>
    <p:sldId id="278" r:id="rId35"/>
    <p:sldId id="279" r:id="rId36"/>
    <p:sldId id="275" r:id="rId37"/>
    <p:sldId id="288" r:id="rId38"/>
    <p:sldId id="289" r:id="rId39"/>
    <p:sldId id="285" r:id="rId40"/>
    <p:sldId id="286" r:id="rId41"/>
    <p:sldId id="287" r:id="rId42"/>
    <p:sldId id="310" r:id="rId43"/>
    <p:sldId id="256" r:id="rId44"/>
    <p:sldId id="29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D3B263"/>
    <a:srgbClr val="362F16"/>
    <a:srgbClr val="FF0000"/>
    <a:srgbClr val="385EA5"/>
    <a:srgbClr val="DE4144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32"/>
    <p:restoredTop sz="72315"/>
  </p:normalViewPr>
  <p:slideViewPr>
    <p:cSldViewPr snapToGrid="0" snapToObjects="1">
      <p:cViewPr>
        <p:scale>
          <a:sx n="60" d="100"/>
          <a:sy n="60" d="100"/>
        </p:scale>
        <p:origin x="195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B6B94-4A17-C04D-B596-977832831E32}" type="datetimeFigureOut">
              <a:rPr lang="en-US" smtClean="0"/>
              <a:t>2/17/17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23121-9792-794C-86A1-440DCEC19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86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hyperlink" Target="NULL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Relationship Id="rId3" Type="http://schemas.openxmlformats.org/officeDocument/2006/relationships/hyperlink" Target="NULL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0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</a:t>
            </a:r>
            <a:r>
              <a:rPr lang="en-US" baseline="0" dirty="0" smtClean="0"/>
              <a:t> - 0</a:t>
            </a:r>
            <a:r>
              <a:rPr lang="en-US" dirty="0" smtClean="0"/>
              <a:t>5 - What’s a bot</a:t>
            </a:r>
          </a:p>
          <a:p>
            <a:r>
              <a:rPr lang="en-US" baseline="0" dirty="0" smtClean="0"/>
              <a:t>05 - 15</a:t>
            </a:r>
            <a:r>
              <a:rPr lang="en-US" dirty="0" smtClean="0"/>
              <a:t> - Build</a:t>
            </a:r>
            <a:r>
              <a:rPr lang="en-US" baseline="0" dirty="0" smtClean="0"/>
              <a:t> Basic Bot</a:t>
            </a:r>
          </a:p>
          <a:p>
            <a:r>
              <a:rPr lang="en-US" baseline="0" dirty="0" smtClean="0"/>
              <a:t>15 - 25 – Build a YouTube Bot with Slack formatting output</a:t>
            </a:r>
          </a:p>
          <a:p>
            <a:r>
              <a:rPr lang="en-US" baseline="0" dirty="0" smtClean="0"/>
              <a:t>25 - 35 - Deploy to Azure </a:t>
            </a:r>
          </a:p>
          <a:p>
            <a:r>
              <a:rPr lang="en-US" baseline="0" dirty="0" smtClean="0"/>
              <a:t>35 - 45 – Natural Language Processing</a:t>
            </a:r>
          </a:p>
          <a:p>
            <a:r>
              <a:rPr lang="en-US" baseline="0" dirty="0" smtClean="0"/>
              <a:t>45 - 55 – Conversations</a:t>
            </a:r>
          </a:p>
          <a:p>
            <a:r>
              <a:rPr lang="en-US" baseline="0" dirty="0" smtClean="0"/>
              <a:t>55 – 60 – Wrap-up</a:t>
            </a:r>
          </a:p>
          <a:p>
            <a:r>
              <a:rPr lang="en-US" baseline="0" dirty="0" smtClean="0"/>
              <a:t>60+ questions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99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</a:t>
            </a:r>
            <a:r>
              <a:rPr lang="en-US" baseline="0" dirty="0" smtClean="0"/>
              <a:t> - 0</a:t>
            </a:r>
            <a:r>
              <a:rPr lang="en-US" dirty="0" smtClean="0"/>
              <a:t>5 - What’s a bot</a:t>
            </a:r>
          </a:p>
          <a:p>
            <a:r>
              <a:rPr lang="en-US" baseline="0" dirty="0" smtClean="0"/>
              <a:t>05 - 15</a:t>
            </a:r>
            <a:r>
              <a:rPr lang="en-US" dirty="0" smtClean="0"/>
              <a:t> - Build</a:t>
            </a:r>
            <a:r>
              <a:rPr lang="en-US" baseline="0" dirty="0" smtClean="0"/>
              <a:t> Basic Bot</a:t>
            </a:r>
          </a:p>
          <a:p>
            <a:r>
              <a:rPr lang="en-US" baseline="0" dirty="0" smtClean="0"/>
              <a:t>15 - 25 – Build a YouTube Bot with Slack formatting output</a:t>
            </a:r>
          </a:p>
          <a:p>
            <a:r>
              <a:rPr lang="en-US" baseline="0" dirty="0" smtClean="0"/>
              <a:t>25 - 35 - Deploy to Azure </a:t>
            </a:r>
          </a:p>
          <a:p>
            <a:r>
              <a:rPr lang="en-US" baseline="0" dirty="0" smtClean="0"/>
              <a:t>35 - 45 – Natural Language Processing</a:t>
            </a:r>
          </a:p>
          <a:p>
            <a:r>
              <a:rPr lang="en-US" baseline="0" dirty="0" smtClean="0"/>
              <a:t>45 - 55 – Conversations</a:t>
            </a:r>
          </a:p>
          <a:p>
            <a:r>
              <a:rPr lang="en-US" baseline="0" dirty="0" smtClean="0"/>
              <a:t>55 – 60 – Wrap-up</a:t>
            </a:r>
          </a:p>
          <a:p>
            <a:r>
              <a:rPr lang="en-US" baseline="0" dirty="0" smtClean="0"/>
              <a:t>60+ questions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94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</a:t>
            </a:r>
            <a:r>
              <a:rPr lang="en-US" baseline="0" dirty="0" smtClean="0"/>
              <a:t> - 0</a:t>
            </a:r>
            <a:r>
              <a:rPr lang="en-US" dirty="0" smtClean="0"/>
              <a:t>5 - What’s a bot</a:t>
            </a:r>
          </a:p>
          <a:p>
            <a:r>
              <a:rPr lang="en-US" baseline="0" dirty="0" smtClean="0"/>
              <a:t>05 - 15</a:t>
            </a:r>
            <a:r>
              <a:rPr lang="en-US" dirty="0" smtClean="0"/>
              <a:t> - Build</a:t>
            </a:r>
            <a:r>
              <a:rPr lang="en-US" baseline="0" dirty="0" smtClean="0"/>
              <a:t> Basic Bot</a:t>
            </a:r>
          </a:p>
          <a:p>
            <a:r>
              <a:rPr lang="en-US" baseline="0" dirty="0" smtClean="0"/>
              <a:t>15 - 25 – Build a YouTube Bot with Slack formatting output</a:t>
            </a:r>
          </a:p>
          <a:p>
            <a:r>
              <a:rPr lang="en-US" baseline="0" dirty="0" smtClean="0"/>
              <a:t>25 - 35 - Deploy to Azure </a:t>
            </a:r>
          </a:p>
          <a:p>
            <a:r>
              <a:rPr lang="en-US" baseline="0" dirty="0" smtClean="0"/>
              <a:t>35 - 45 – Natural Language Processing</a:t>
            </a:r>
          </a:p>
          <a:p>
            <a:r>
              <a:rPr lang="en-US" baseline="0" dirty="0" smtClean="0"/>
              <a:t>45 - 55 – Conversations</a:t>
            </a:r>
          </a:p>
          <a:p>
            <a:r>
              <a:rPr lang="en-US" baseline="0" dirty="0" smtClean="0"/>
              <a:t>55 – 60 – Wrap-up</a:t>
            </a:r>
          </a:p>
          <a:p>
            <a:r>
              <a:rPr lang="en-US" baseline="0" dirty="0" smtClean="0"/>
              <a:t>60+ questions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28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Today's roboticists swear by Masahiro Mori's "uncanny valley" essay about creepy human imperfections that was published in an obscure Japanese journal called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more than 40 years ago.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in reference to the phenomenon whereby a computer-generated figure or humanoid robot bearing a near-identical resemblance to a human being arouses a sense of unease or revulsion in the person viewing it.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95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Today's roboticists swear by Masahiro Mori's "uncanny valley" essay about creepy human imperfections that was published in an obscure Japanese journal called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more than 40 years ago.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in reference to the phenomenon whereby a computer-generated figure or humanoid robot bearing a near-identical resemblance to a human being arouses a sense of unease or revulsion in the person viewing it.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87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Today's roboticists swear by Masahiro Mori's "uncanny valley" essay about creepy human imperfections that was published in an obscure Japanese journal called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more than 40 years ago.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in reference to the phenomenon whereby a computer-generated figure or humanoid robot bearing a near-identical resemblance to a human being arouses a sense of unease or revulsion in the person viewing it.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73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</a:t>
            </a:r>
            <a:r>
              <a:rPr lang="en-US" baseline="0" dirty="0" smtClean="0"/>
              <a:t> - 0</a:t>
            </a:r>
            <a:r>
              <a:rPr lang="en-US" dirty="0" smtClean="0"/>
              <a:t>5 - What’s a bot</a:t>
            </a:r>
          </a:p>
          <a:p>
            <a:r>
              <a:rPr lang="en-US" baseline="0" dirty="0" smtClean="0"/>
              <a:t>05 - 15</a:t>
            </a:r>
            <a:r>
              <a:rPr lang="en-US" dirty="0" smtClean="0"/>
              <a:t> - Build</a:t>
            </a:r>
            <a:r>
              <a:rPr lang="en-US" baseline="0" dirty="0" smtClean="0"/>
              <a:t> Basic Bot</a:t>
            </a:r>
          </a:p>
          <a:p>
            <a:r>
              <a:rPr lang="en-US" baseline="0" dirty="0" smtClean="0"/>
              <a:t>15 - 25 – Build a YouTube Bot with Slack formatting output</a:t>
            </a:r>
          </a:p>
          <a:p>
            <a:r>
              <a:rPr lang="en-US" baseline="0" dirty="0" smtClean="0"/>
              <a:t>25 - 35 - Deploy to Azure </a:t>
            </a:r>
          </a:p>
          <a:p>
            <a:r>
              <a:rPr lang="en-US" baseline="0" dirty="0" smtClean="0"/>
              <a:t>35 - 45 – Natural Language Processing</a:t>
            </a:r>
          </a:p>
          <a:p>
            <a:r>
              <a:rPr lang="en-US" baseline="0" dirty="0" smtClean="0"/>
              <a:t>45 - 55 – Conversations</a:t>
            </a:r>
          </a:p>
          <a:p>
            <a:r>
              <a:rPr lang="en-US" baseline="0" dirty="0" smtClean="0"/>
              <a:t>55 – 60 – Wrap-up</a:t>
            </a:r>
          </a:p>
          <a:p>
            <a:r>
              <a:rPr lang="en-US" baseline="0" dirty="0" smtClean="0"/>
              <a:t>60+ questions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95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12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22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</a:t>
            </a:r>
            <a:r>
              <a:rPr lang="en-US" baseline="0" dirty="0" smtClean="0"/>
              <a:t> - 0</a:t>
            </a:r>
            <a:r>
              <a:rPr lang="en-US" dirty="0" smtClean="0"/>
              <a:t>5 - What’s a bot</a:t>
            </a:r>
          </a:p>
          <a:p>
            <a:r>
              <a:rPr lang="en-US" baseline="0" dirty="0" smtClean="0"/>
              <a:t>05 - 15</a:t>
            </a:r>
            <a:r>
              <a:rPr lang="en-US" dirty="0" smtClean="0"/>
              <a:t> - Build</a:t>
            </a:r>
            <a:r>
              <a:rPr lang="en-US" baseline="0" dirty="0" smtClean="0"/>
              <a:t> Basic Bot</a:t>
            </a:r>
          </a:p>
          <a:p>
            <a:r>
              <a:rPr lang="en-US" baseline="0" dirty="0" smtClean="0"/>
              <a:t>15 - 25 – Build a YouTube Bot with Slack formatting output</a:t>
            </a:r>
          </a:p>
          <a:p>
            <a:r>
              <a:rPr lang="en-US" baseline="0" dirty="0" smtClean="0"/>
              <a:t>25 - 35 - Deploy to Azure </a:t>
            </a:r>
          </a:p>
          <a:p>
            <a:r>
              <a:rPr lang="en-US" baseline="0" dirty="0" smtClean="0"/>
              <a:t>35 - 45 – Natural Language Processing</a:t>
            </a:r>
          </a:p>
          <a:p>
            <a:r>
              <a:rPr lang="en-US" baseline="0" dirty="0" smtClean="0"/>
              <a:t>45 - 55 – Conversations</a:t>
            </a:r>
          </a:p>
          <a:p>
            <a:r>
              <a:rPr lang="en-US" baseline="0" dirty="0" smtClean="0"/>
              <a:t>55 – 60 – Wrap-up</a:t>
            </a:r>
          </a:p>
          <a:p>
            <a:r>
              <a:rPr lang="en-US" baseline="0" dirty="0" smtClean="0"/>
              <a:t>60+ questions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43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</a:t>
            </a:r>
            <a:r>
              <a:rPr lang="en-US" baseline="0" dirty="0" smtClean="0"/>
              <a:t> - 0</a:t>
            </a:r>
            <a:r>
              <a:rPr lang="en-US" dirty="0" smtClean="0"/>
              <a:t>5 - What’s a bot</a:t>
            </a:r>
          </a:p>
          <a:p>
            <a:r>
              <a:rPr lang="en-US" baseline="0" dirty="0" smtClean="0"/>
              <a:t>05 - 15</a:t>
            </a:r>
            <a:r>
              <a:rPr lang="en-US" dirty="0" smtClean="0"/>
              <a:t> - Build</a:t>
            </a:r>
            <a:r>
              <a:rPr lang="en-US" baseline="0" dirty="0" smtClean="0"/>
              <a:t> Basic Bot</a:t>
            </a:r>
          </a:p>
          <a:p>
            <a:r>
              <a:rPr lang="en-US" baseline="0" dirty="0" smtClean="0"/>
              <a:t>15 - 25 – Build a YouTube Bot with Slack formatting output</a:t>
            </a:r>
          </a:p>
          <a:p>
            <a:r>
              <a:rPr lang="en-US" baseline="0" dirty="0" smtClean="0"/>
              <a:t>25 - 35 - Deploy to Azure </a:t>
            </a:r>
          </a:p>
          <a:p>
            <a:r>
              <a:rPr lang="en-US" baseline="0" dirty="0" smtClean="0"/>
              <a:t>35 - 45 – Natural Language Processing</a:t>
            </a:r>
          </a:p>
          <a:p>
            <a:r>
              <a:rPr lang="en-US" baseline="0" dirty="0" smtClean="0"/>
              <a:t>45 - 55 – Conversations</a:t>
            </a:r>
          </a:p>
          <a:p>
            <a:r>
              <a:rPr lang="en-US" baseline="0" dirty="0" smtClean="0"/>
              <a:t>55 – 60 – Wrap-up</a:t>
            </a:r>
          </a:p>
          <a:p>
            <a:r>
              <a:rPr lang="en-US" baseline="0" dirty="0" smtClean="0"/>
              <a:t>60+ questions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43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latin typeface="Lato" panose="020F0502020204030203" pitchFamily="34" charset="0"/>
              </a:rPr>
              <a:t>What’s a “BOT”?</a:t>
            </a:r>
          </a:p>
          <a:p>
            <a:endParaRPr lang="en-US" sz="1200" dirty="0" smtClean="0">
              <a:latin typeface="Lato" panose="020F0502020204030203" pitchFamily="34" charset="0"/>
            </a:endParaRPr>
          </a:p>
          <a:p>
            <a:r>
              <a:rPr lang="en-US" sz="1200" dirty="0" smtClean="0">
                <a:latin typeface="Lato" panose="020F0502020204030203" pitchFamily="34" charset="0"/>
              </a:rPr>
              <a:t>A computer program that talks like a human. </a:t>
            </a:r>
          </a:p>
          <a:p>
            <a:endParaRPr lang="en-US" sz="1200" dirty="0" smtClean="0">
              <a:latin typeface="Lato" panose="020F0502020204030203" pitchFamily="34" charset="0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chatbot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computer program designed to simulate conversation with human users, especially over the Internet.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chatbots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often treat conversations like they're a game of tennis: talk, reply, talk, reply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latin typeface="medium-content-slab-serif-font" charset="0"/>
              </a:rPr>
              <a:t>“</a:t>
            </a:r>
            <a:r>
              <a:rPr lang="en-US" sz="1200" b="1" dirty="0" smtClean="0">
                <a:latin typeface="medium-content-slab-serif-font" charset="0"/>
              </a:rPr>
              <a:t>~90% of our time on mobile </a:t>
            </a:r>
            <a:r>
              <a:rPr lang="en-US" sz="1200" dirty="0" smtClean="0">
                <a:latin typeface="medium-content-slab-serif-font" charset="0"/>
              </a:rPr>
              <a:t>is spent on email and </a:t>
            </a:r>
            <a:r>
              <a:rPr lang="en-US" sz="1200" b="1" dirty="0" smtClean="0">
                <a:latin typeface="medium-content-slab-serif-font" charset="0"/>
              </a:rPr>
              <a:t>messaging platforms</a:t>
            </a:r>
            <a:r>
              <a:rPr lang="en-US" sz="1200" dirty="0" smtClean="0">
                <a:latin typeface="medium-content-slab-serif-font" charset="0"/>
              </a:rPr>
              <a:t>. I would love to back teams that build stuff for places where the consumers hang out!”</a:t>
            </a:r>
          </a:p>
          <a:p>
            <a:endParaRPr lang="en-US" sz="1100" i="1" dirty="0" smtClean="0">
              <a:latin typeface="medium-content-slab-serif-font" charset="0"/>
            </a:endParaRPr>
          </a:p>
          <a:p>
            <a:r>
              <a:rPr lang="en-US" sz="1100" i="1" dirty="0" smtClean="0">
                <a:latin typeface="medium-content-slab-serif-font" charset="0"/>
              </a:rPr>
              <a:t> — </a:t>
            </a:r>
            <a:r>
              <a:rPr lang="en-US" sz="1100" i="1" dirty="0" smtClean="0">
                <a:latin typeface="medium-content-slab-serif-font" charset="0"/>
                <a:hlinkClick r:id="rId3" invalidUrl="https://twitter.com/intent/tweet?text=Hey @bonatsos I just read your quote in @MattPRD's &quot;Complete Guide to Chatbots&quot; and I'd love to chat! https://medium.com/@mattprd/8280b7b906ca"/>
              </a:rPr>
              <a:t>Niko Bonatsos, Managing Director at General Catalyst</a:t>
            </a:r>
            <a:endParaRPr lang="en-US" sz="11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96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latin typeface="medium-content-slab-serif-font" charset="0"/>
              </a:rPr>
              <a:t>“</a:t>
            </a:r>
            <a:r>
              <a:rPr lang="en-US" sz="1200" b="1" dirty="0" smtClean="0">
                <a:latin typeface="medium-content-slab-serif-font" charset="0"/>
              </a:rPr>
              <a:t>~90% of our time on mobile </a:t>
            </a:r>
            <a:r>
              <a:rPr lang="en-US" sz="1200" dirty="0" smtClean="0">
                <a:latin typeface="medium-content-slab-serif-font" charset="0"/>
              </a:rPr>
              <a:t>is spent on email and </a:t>
            </a:r>
            <a:r>
              <a:rPr lang="en-US" sz="1200" b="1" dirty="0" smtClean="0">
                <a:latin typeface="medium-content-slab-serif-font" charset="0"/>
              </a:rPr>
              <a:t>messaging platforms</a:t>
            </a:r>
            <a:r>
              <a:rPr lang="en-US" sz="1200" dirty="0" smtClean="0">
                <a:latin typeface="medium-content-slab-serif-font" charset="0"/>
              </a:rPr>
              <a:t>. I would love to back teams that build stuff for places where the consumers hang out!”</a:t>
            </a:r>
          </a:p>
          <a:p>
            <a:endParaRPr lang="en-US" sz="1100" i="1" dirty="0" smtClean="0">
              <a:latin typeface="medium-content-slab-serif-font" charset="0"/>
            </a:endParaRPr>
          </a:p>
          <a:p>
            <a:r>
              <a:rPr lang="en-US" sz="1100" i="1" dirty="0" smtClean="0">
                <a:latin typeface="medium-content-slab-serif-font" charset="0"/>
              </a:rPr>
              <a:t> — </a:t>
            </a:r>
            <a:r>
              <a:rPr lang="en-US" sz="1100" i="1" dirty="0" smtClean="0">
                <a:latin typeface="medium-content-slab-serif-font" charset="0"/>
                <a:hlinkClick r:id="rId3" invalidUrl="https://twitter.com/intent/tweet?text=Hey @bonatsos I just read your quote in @MattPRD's &quot;Complete Guide to Chatbots&quot; and I'd love to chat! https://medium.com/@mattprd/8280b7b906ca"/>
              </a:rPr>
              <a:t>Niko Bonatsos</a:t>
            </a:r>
            <a:r>
              <a:rPr lang="en-US" sz="1100" i="1" smtClean="0">
                <a:latin typeface="medium-content-slab-serif-font" charset="0"/>
                <a:hlinkClick r:id="rId4" invalidUrl="https://twitter.com/intent/tweet?text=Hey @bonatsos I just read your quote in @MattPRD's &quot;Complete Guide to Chatbots&quot; and I'd love to chat! https://medium.com/@mattprd/8280b7b906ca"/>
              </a:rPr>
              <a:t>, Managing Director at General Catalyst</a:t>
            </a:r>
            <a:endParaRPr lang="en-US" sz="1100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42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latin typeface="medium-content-slab-serif-font" charset="0"/>
              </a:rPr>
              <a:t>“People are now spending more time in messaging apps than in social media and that is a huge turning point. Messaging apps are the platforms of the future and bots will be how their users access all sorts of services.”</a:t>
            </a:r>
          </a:p>
          <a:p>
            <a:endParaRPr lang="en-US" sz="1200" dirty="0" smtClean="0">
              <a:latin typeface="medium-content-slab-serif-font" charset="0"/>
            </a:endParaRPr>
          </a:p>
          <a:p>
            <a:r>
              <a:rPr lang="en-US" sz="1200" dirty="0" smtClean="0">
                <a:latin typeface="medium-content-slab-serif-font" charset="0"/>
              </a:rPr>
              <a:t>— </a:t>
            </a:r>
            <a:r>
              <a:rPr lang="en-US" sz="1200" dirty="0" smtClean="0">
                <a:latin typeface="medium-content-slab-serif-font" charset="0"/>
                <a:hlinkClick r:id="rId3" invalidUrl="https://twitter.com/intent/tweet?text=Hey @peterrojas I just read your quote in @MattPRD's &quot;Complete Guide to Chatbots&quot; and I'd love to chat! https://medium.com/@mattprd/8280b7b906ca"/>
              </a:rPr>
              <a:t>Peter Rojas, Entrepreneur in Residence at Betaworks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34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</a:t>
            </a:r>
            <a:r>
              <a:rPr lang="en-US" baseline="0" dirty="0" smtClean="0"/>
              <a:t> - 0</a:t>
            </a:r>
            <a:r>
              <a:rPr lang="en-US" dirty="0" smtClean="0"/>
              <a:t>5 - What’s a bot</a:t>
            </a:r>
          </a:p>
          <a:p>
            <a:r>
              <a:rPr lang="en-US" baseline="0" dirty="0" smtClean="0"/>
              <a:t>05 - 15</a:t>
            </a:r>
            <a:r>
              <a:rPr lang="en-US" dirty="0" smtClean="0"/>
              <a:t> - Build</a:t>
            </a:r>
            <a:r>
              <a:rPr lang="en-US" baseline="0" dirty="0" smtClean="0"/>
              <a:t> Basic Bot</a:t>
            </a:r>
          </a:p>
          <a:p>
            <a:r>
              <a:rPr lang="en-US" baseline="0" dirty="0" smtClean="0"/>
              <a:t>15 - 25 – Build a YouTube Bot with Slack formatting output</a:t>
            </a:r>
          </a:p>
          <a:p>
            <a:r>
              <a:rPr lang="en-US" baseline="0" dirty="0" smtClean="0"/>
              <a:t>25 - 35 - Deploy to Azure </a:t>
            </a:r>
          </a:p>
          <a:p>
            <a:r>
              <a:rPr lang="en-US" baseline="0" dirty="0" smtClean="0"/>
              <a:t>35 - 45 – Natural Language Processing</a:t>
            </a:r>
          </a:p>
          <a:p>
            <a:r>
              <a:rPr lang="en-US" baseline="0" dirty="0" smtClean="0"/>
              <a:t>45 - 55 – Conversations</a:t>
            </a:r>
          </a:p>
          <a:p>
            <a:r>
              <a:rPr lang="en-US" baseline="0" dirty="0" smtClean="0"/>
              <a:t>55 – 60 – Wrap-up</a:t>
            </a:r>
          </a:p>
          <a:p>
            <a:r>
              <a:rPr lang="en-US" baseline="0" dirty="0" smtClean="0"/>
              <a:t>60+ questions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13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</a:t>
            </a:r>
            <a:r>
              <a:rPr lang="en-US" baseline="0" dirty="0" smtClean="0"/>
              <a:t> - 0</a:t>
            </a:r>
            <a:r>
              <a:rPr lang="en-US" dirty="0" smtClean="0"/>
              <a:t>5 - What’s a bot</a:t>
            </a:r>
          </a:p>
          <a:p>
            <a:r>
              <a:rPr lang="en-US" baseline="0" dirty="0" smtClean="0"/>
              <a:t>05 - 15</a:t>
            </a:r>
            <a:r>
              <a:rPr lang="en-US" dirty="0" smtClean="0"/>
              <a:t> - Build</a:t>
            </a:r>
            <a:r>
              <a:rPr lang="en-US" baseline="0" dirty="0" smtClean="0"/>
              <a:t> Basic Bot</a:t>
            </a:r>
          </a:p>
          <a:p>
            <a:r>
              <a:rPr lang="en-US" baseline="0" dirty="0" smtClean="0"/>
              <a:t>15 - 25 – Build a YouTube Bot with Slack formatting output</a:t>
            </a:r>
          </a:p>
          <a:p>
            <a:r>
              <a:rPr lang="en-US" baseline="0" dirty="0" smtClean="0"/>
              <a:t>25 - 35 - Deploy to Azure </a:t>
            </a:r>
          </a:p>
          <a:p>
            <a:r>
              <a:rPr lang="en-US" baseline="0" dirty="0" smtClean="0"/>
              <a:t>35 - 45 – Natural Language Processing</a:t>
            </a:r>
          </a:p>
          <a:p>
            <a:r>
              <a:rPr lang="en-US" baseline="0" dirty="0" smtClean="0"/>
              <a:t>45 - 55 – Conversations</a:t>
            </a:r>
          </a:p>
          <a:p>
            <a:r>
              <a:rPr lang="en-US" baseline="0" dirty="0" smtClean="0"/>
              <a:t>55 – 60 – Wrap-up</a:t>
            </a:r>
          </a:p>
          <a:p>
            <a:r>
              <a:rPr lang="en-US" baseline="0" dirty="0" smtClean="0"/>
              <a:t>60+ questions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FFC-36D5-B449-A630-935A5B801C3A}" type="datetimeFigureOut">
              <a:rPr lang="en-US" smtClean="0"/>
              <a:t>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8B59-EC72-2D4D-A7A4-F1704677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2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FFC-36D5-B449-A630-935A5B801C3A}" type="datetimeFigureOut">
              <a:rPr lang="en-US" smtClean="0"/>
              <a:t>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8B59-EC72-2D4D-A7A4-F1704677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50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FFC-36D5-B449-A630-935A5B801C3A}" type="datetimeFigureOut">
              <a:rPr lang="en-US" smtClean="0"/>
              <a:t>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8B59-EC72-2D4D-A7A4-F1704677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40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FFC-36D5-B449-A630-935A5B801C3A}" type="datetimeFigureOut">
              <a:rPr lang="en-US" smtClean="0"/>
              <a:t>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8B59-EC72-2D4D-A7A4-F1704677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6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FFC-36D5-B449-A630-935A5B801C3A}" type="datetimeFigureOut">
              <a:rPr lang="en-US" smtClean="0"/>
              <a:t>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8B59-EC72-2D4D-A7A4-F1704677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02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FFC-36D5-B449-A630-935A5B801C3A}" type="datetimeFigureOut">
              <a:rPr lang="en-US" smtClean="0"/>
              <a:t>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8B59-EC72-2D4D-A7A4-F1704677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3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FFC-36D5-B449-A630-935A5B801C3A}" type="datetimeFigureOut">
              <a:rPr lang="en-US" smtClean="0"/>
              <a:t>2/17/17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8B59-EC72-2D4D-A7A4-F1704677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7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FFC-36D5-B449-A630-935A5B801C3A}" type="datetimeFigureOut">
              <a:rPr lang="en-US" smtClean="0"/>
              <a:t>2/17/17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8B59-EC72-2D4D-A7A4-F1704677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54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FFC-36D5-B449-A630-935A5B801C3A}" type="datetimeFigureOut">
              <a:rPr lang="en-US" smtClean="0"/>
              <a:t>2/17/17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8B59-EC72-2D4D-A7A4-F1704677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75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FFC-36D5-B449-A630-935A5B801C3A}" type="datetimeFigureOut">
              <a:rPr lang="en-US" smtClean="0"/>
              <a:t>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8B59-EC72-2D4D-A7A4-F1704677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45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FFC-36D5-B449-A630-935A5B801C3A}" type="datetimeFigureOut">
              <a:rPr lang="en-US" smtClean="0"/>
              <a:t>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8B59-EC72-2D4D-A7A4-F1704677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36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13FFC-36D5-B449-A630-935A5B801C3A}" type="datetimeFigureOut">
              <a:rPr lang="en-US" smtClean="0"/>
              <a:t>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48B59-EC72-2D4D-A7A4-F1704677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48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gif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mailto:ncaruso@gmail.com" TargetMode="External"/><Relationship Id="rId5" Type="http://schemas.openxmlformats.org/officeDocument/2006/relationships/hyperlink" Target="http://www.linkedin.com/ncaruso" TargetMode="External"/><Relationship Id="rId6" Type="http://schemas.openxmlformats.org/officeDocument/2006/relationships/hyperlink" Target="https://github.com/njcaruso/bot-nodejs-demo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25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M8YjvHYbZ9w?t=8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mailto:ncaruso@gmail.com" TargetMode="External"/><Relationship Id="rId5" Type="http://schemas.openxmlformats.org/officeDocument/2006/relationships/hyperlink" Target="http://www.linkedin.com/ncaruso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converse.ai/" TargetMode="External"/><Relationship Id="rId12" Type="http://schemas.openxmlformats.org/officeDocument/2006/relationships/hyperlink" Target="https://www.gupshup.io/developer/hom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t.ai/" TargetMode="External"/><Relationship Id="rId3" Type="http://schemas.openxmlformats.org/officeDocument/2006/relationships/hyperlink" Target="https://howdy.ai/botkit/" TargetMode="External"/><Relationship Id="rId4" Type="http://schemas.openxmlformats.org/officeDocument/2006/relationships/hyperlink" Target="https://api.ai/" TargetMode="External"/><Relationship Id="rId5" Type="http://schemas.openxmlformats.org/officeDocument/2006/relationships/hyperlink" Target="https://textit.in/" TargetMode="External"/><Relationship Id="rId6" Type="http://schemas.openxmlformats.org/officeDocument/2006/relationships/hyperlink" Target="http://motion.ai/" TargetMode="External"/><Relationship Id="rId7" Type="http://schemas.openxmlformats.org/officeDocument/2006/relationships/hyperlink" Target="https://chatfuel.com/" TargetMode="External"/><Relationship Id="rId8" Type="http://schemas.openxmlformats.org/officeDocument/2006/relationships/hyperlink" Target="http://www.ibm.com/cloud-computing/bluemix/solutions/watson/" TargetMode="External"/><Relationship Id="rId9" Type="http://schemas.openxmlformats.org/officeDocument/2006/relationships/hyperlink" Target="https://beepboophq.com/" TargetMode="External"/><Relationship Id="rId10" Type="http://schemas.openxmlformats.org/officeDocument/2006/relationships/hyperlink" Target="https://rundexter.com/app/spreadsheet-bo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915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144"/>
            <a:ext cx="12192000" cy="57888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9907" y="199227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 smtClean="0"/>
              <a:t>What’s a bot?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568" y="212455"/>
            <a:ext cx="751339" cy="71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99" y="1092273"/>
            <a:ext cx="9323133" cy="57657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20607" y="220718"/>
            <a:ext cx="4629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Looking to rent an apartment?</a:t>
            </a:r>
            <a:endParaRPr lang="en-US" sz="2800"/>
          </a:p>
        </p:txBody>
      </p:sp>
      <p:sp>
        <p:nvSpPr>
          <p:cNvPr id="7" name="TextBox 6"/>
          <p:cNvSpPr txBox="1"/>
          <p:nvPr/>
        </p:nvSpPr>
        <p:spPr>
          <a:xfrm>
            <a:off x="789907" y="199227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 smtClean="0"/>
              <a:t>What’s a bot?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568" y="212455"/>
            <a:ext cx="751339" cy="71220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8409513">
            <a:off x="6348640" y="4035972"/>
            <a:ext cx="1245476" cy="89863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8409513">
            <a:off x="7880666" y="5656837"/>
            <a:ext cx="1245476" cy="89863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8779648">
            <a:off x="2428254" y="1775538"/>
            <a:ext cx="1245476" cy="89863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2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01" y="2698854"/>
            <a:ext cx="5240037" cy="32406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9907" y="199227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 smtClean="0"/>
              <a:t>What’s a bot?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568" y="212455"/>
            <a:ext cx="751339" cy="7122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20607" y="3353589"/>
            <a:ext cx="47138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I’m looking to rent a 2 bedroom apartment, with a pool and a nice water view.  And I really want a carport.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932995" y="3188238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85059" y="4444608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0011" y="776072"/>
            <a:ext cx="5212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Complex form </a:t>
            </a:r>
            <a:r>
              <a:rPr lang="en-US" sz="3600" b="1" dirty="0" smtClean="0">
                <a:solidFill>
                  <a:srgbClr val="FF0000"/>
                </a:solidFill>
              </a:rPr>
              <a:t>or</a:t>
            </a:r>
            <a:r>
              <a:rPr lang="en-US" sz="3600" dirty="0" smtClean="0"/>
              <a:t> </a:t>
            </a:r>
            <a:r>
              <a:rPr lang="en-US" sz="3600" dirty="0" err="1" smtClean="0"/>
              <a:t>chatbot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sp>
        <p:nvSpPr>
          <p:cNvPr id="5" name="Down Arrow 4"/>
          <p:cNvSpPr/>
          <p:nvPr/>
        </p:nvSpPr>
        <p:spPr>
          <a:xfrm rot="2140466">
            <a:off x="3631374" y="1613213"/>
            <a:ext cx="829340" cy="9917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9800000">
            <a:off x="7412985" y="1613213"/>
            <a:ext cx="829340" cy="9917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4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7619" y="407963"/>
            <a:ext cx="10501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% of time on </a:t>
            </a:r>
            <a:r>
              <a:rPr lang="en-US" sz="2400" b="1" dirty="0" smtClean="0"/>
              <a:t>mobile</a:t>
            </a:r>
            <a:r>
              <a:rPr lang="en-US" sz="2400" dirty="0" smtClean="0"/>
              <a:t> devices is spent in either email or messaging platforms?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379828" y="2250830"/>
            <a:ext cx="2011680" cy="2053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30%</a:t>
            </a:r>
            <a:endParaRPr lang="en-US" sz="5400" dirty="0"/>
          </a:p>
        </p:txBody>
      </p:sp>
      <p:sp>
        <p:nvSpPr>
          <p:cNvPr id="9" name="Rounded Rectangle 8"/>
          <p:cNvSpPr/>
          <p:nvPr/>
        </p:nvSpPr>
        <p:spPr>
          <a:xfrm>
            <a:off x="3416105" y="2250830"/>
            <a:ext cx="2011680" cy="2053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60%</a:t>
            </a:r>
            <a:endParaRPr lang="en-US" sz="5400" dirty="0"/>
          </a:p>
        </p:txBody>
      </p:sp>
      <p:sp>
        <p:nvSpPr>
          <p:cNvPr id="10" name="Rounded Rectangle 9"/>
          <p:cNvSpPr/>
          <p:nvPr/>
        </p:nvSpPr>
        <p:spPr>
          <a:xfrm>
            <a:off x="6564923" y="2250830"/>
            <a:ext cx="2011680" cy="2053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90%</a:t>
            </a:r>
            <a:endParaRPr lang="en-US" sz="5400" dirty="0"/>
          </a:p>
        </p:txBody>
      </p:sp>
      <p:sp>
        <p:nvSpPr>
          <p:cNvPr id="11" name="Rounded Rectangle 10"/>
          <p:cNvSpPr/>
          <p:nvPr/>
        </p:nvSpPr>
        <p:spPr>
          <a:xfrm>
            <a:off x="9713741" y="2250830"/>
            <a:ext cx="2011680" cy="2053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Too</a:t>
            </a:r>
          </a:p>
          <a:p>
            <a:pPr algn="ctr"/>
            <a:r>
              <a:rPr lang="en-US" sz="5400" dirty="0" smtClean="0"/>
              <a:t>Much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88690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7619" y="407963"/>
            <a:ext cx="10501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% of time on </a:t>
            </a:r>
            <a:r>
              <a:rPr lang="en-US" sz="2400" b="1" dirty="0" smtClean="0"/>
              <a:t>mobile</a:t>
            </a:r>
            <a:r>
              <a:rPr lang="en-US" sz="2400" dirty="0" smtClean="0"/>
              <a:t> devices is spent in either email or messaging platforms?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379828" y="2250830"/>
            <a:ext cx="2011680" cy="2053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30%</a:t>
            </a:r>
            <a:endParaRPr lang="en-US" sz="5400" dirty="0"/>
          </a:p>
        </p:txBody>
      </p:sp>
      <p:sp>
        <p:nvSpPr>
          <p:cNvPr id="9" name="Rounded Rectangle 8"/>
          <p:cNvSpPr/>
          <p:nvPr/>
        </p:nvSpPr>
        <p:spPr>
          <a:xfrm>
            <a:off x="3416105" y="2250830"/>
            <a:ext cx="2011680" cy="2053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60%</a:t>
            </a:r>
            <a:endParaRPr lang="en-US" sz="5400" dirty="0"/>
          </a:p>
        </p:txBody>
      </p:sp>
      <p:sp>
        <p:nvSpPr>
          <p:cNvPr id="10" name="Rounded Rectangle 9"/>
          <p:cNvSpPr/>
          <p:nvPr/>
        </p:nvSpPr>
        <p:spPr>
          <a:xfrm>
            <a:off x="6428934" y="1905662"/>
            <a:ext cx="2818228" cy="287735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/>
              <a:t>90%</a:t>
            </a:r>
            <a:endParaRPr lang="en-US" sz="8800" dirty="0"/>
          </a:p>
        </p:txBody>
      </p:sp>
      <p:sp>
        <p:nvSpPr>
          <p:cNvPr id="11" name="Rounded Rectangle 10"/>
          <p:cNvSpPr/>
          <p:nvPr/>
        </p:nvSpPr>
        <p:spPr>
          <a:xfrm>
            <a:off x="9713741" y="2250830"/>
            <a:ext cx="2011680" cy="2053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Too</a:t>
            </a:r>
          </a:p>
          <a:p>
            <a:pPr algn="ctr"/>
            <a:r>
              <a:rPr lang="en-US" sz="5400" dirty="0" smtClean="0"/>
              <a:t>Much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2301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23" t="1158" r="1622" b="1275"/>
          <a:stretch/>
        </p:blipFill>
        <p:spPr>
          <a:xfrm>
            <a:off x="1772529" y="205668"/>
            <a:ext cx="8679766" cy="64905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9907" y="199227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 smtClean="0"/>
              <a:t>What’s a bot?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568" y="212455"/>
            <a:ext cx="751339" cy="71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8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does it work?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4484"/>
            <a:ext cx="11782269" cy="36819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9907" y="199227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 smtClean="0"/>
              <a:t>What’s a bot?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568" y="212455"/>
            <a:ext cx="751339" cy="71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nual Operation 17"/>
          <p:cNvSpPr/>
          <p:nvPr/>
        </p:nvSpPr>
        <p:spPr>
          <a:xfrm rot="5400000" flipV="1">
            <a:off x="6393333" y="543387"/>
            <a:ext cx="5904607" cy="5692726"/>
          </a:xfrm>
          <a:prstGeom prst="flowChartManualOperation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anual Operation 16"/>
          <p:cNvSpPr/>
          <p:nvPr/>
        </p:nvSpPr>
        <p:spPr>
          <a:xfrm rot="5400000">
            <a:off x="-939265" y="1136215"/>
            <a:ext cx="6513337" cy="4634812"/>
          </a:xfrm>
          <a:prstGeom prst="flowChartManualOperation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41" y="2489347"/>
            <a:ext cx="1326221" cy="13262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6" t="39590" r="50274" b="34154"/>
          <a:stretch/>
        </p:blipFill>
        <p:spPr>
          <a:xfrm>
            <a:off x="10283484" y="2579518"/>
            <a:ext cx="1083212" cy="1145877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885" y="951495"/>
            <a:ext cx="884006" cy="8629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136" y="2813211"/>
            <a:ext cx="2654300" cy="863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486" y="4139482"/>
            <a:ext cx="2133600" cy="101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3073" y="5618153"/>
            <a:ext cx="3403600" cy="723900"/>
          </a:xfrm>
          <a:prstGeom prst="rect">
            <a:avLst/>
          </a:prstGeom>
        </p:spPr>
      </p:pic>
      <p:sp>
        <p:nvSpPr>
          <p:cNvPr id="19" name="Circular Arrow 18"/>
          <p:cNvSpPr/>
          <p:nvPr/>
        </p:nvSpPr>
        <p:spPr>
          <a:xfrm>
            <a:off x="560749" y="1831052"/>
            <a:ext cx="9488272" cy="4616859"/>
          </a:xfrm>
          <a:prstGeom prst="circularArrow">
            <a:avLst>
              <a:gd name="adj1" fmla="val 6455"/>
              <a:gd name="adj2" fmla="val 236855"/>
              <a:gd name="adj3" fmla="val 20491079"/>
              <a:gd name="adj4" fmla="val 12269350"/>
              <a:gd name="adj5" fmla="val 9977"/>
            </a:avLst>
          </a:prstGeom>
          <a:solidFill>
            <a:schemeClr val="bg1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ular Arrow 19"/>
          <p:cNvSpPr/>
          <p:nvPr/>
        </p:nvSpPr>
        <p:spPr>
          <a:xfrm flipH="1" flipV="1">
            <a:off x="909643" y="1030730"/>
            <a:ext cx="10269415" cy="4718038"/>
          </a:xfrm>
          <a:prstGeom prst="circularArrow">
            <a:avLst>
              <a:gd name="adj1" fmla="val 6455"/>
              <a:gd name="adj2" fmla="val 236855"/>
              <a:gd name="adj3" fmla="val 20491079"/>
              <a:gd name="adj4" fmla="val 12269350"/>
              <a:gd name="adj5" fmla="val 9977"/>
            </a:avLst>
          </a:prstGeom>
          <a:solidFill>
            <a:schemeClr val="bg1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9907" y="199227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 smtClean="0"/>
              <a:t>What’s a bot?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568" y="212455"/>
            <a:ext cx="751339" cy="71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5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107950"/>
            <a:ext cx="86995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35450"/>
            <a:ext cx="12192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6017" y="6384099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What’s a bot?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4265" y="4369696"/>
            <a:ext cx="287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Language Processing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50001" y="3577721"/>
            <a:ext cx="15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Conversations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30976" y="2959633"/>
            <a:ext cx="242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 &amp; Wrap-up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85290" y="5816744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/>
              <a:t>Basic Bot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67695" y="5018803"/>
            <a:ext cx="135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YouTube Bot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7806" y="5228399"/>
            <a:ext cx="1219200" cy="1155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42789" y="3758645"/>
            <a:ext cx="1257300" cy="1854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128" y="2861735"/>
            <a:ext cx="1130300" cy="2006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104" y="1432985"/>
            <a:ext cx="939800" cy="2857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578" y="1006212"/>
            <a:ext cx="1016000" cy="254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9290" y="334435"/>
            <a:ext cx="26543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036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915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2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613426" y="2106364"/>
            <a:ext cx="49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Hi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8266484" y="1974293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38016" y="1963237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9907" y="199227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 smtClean="0"/>
              <a:t>Basic Bot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99227"/>
            <a:ext cx="615626" cy="9078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3" y="2629584"/>
            <a:ext cx="1326221" cy="13262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80976" y="3109780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Hello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634034" y="2977709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00805" y="2966653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6" t="39590" r="50274" b="34154"/>
          <a:stretch/>
        </p:blipFill>
        <p:spPr>
          <a:xfrm>
            <a:off x="10339754" y="1974293"/>
            <a:ext cx="1083212" cy="1145877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sp>
        <p:nvSpPr>
          <p:cNvPr id="18" name="TextBox 17"/>
          <p:cNvSpPr txBox="1"/>
          <p:nvPr/>
        </p:nvSpPr>
        <p:spPr>
          <a:xfrm>
            <a:off x="6565446" y="4344342"/>
            <a:ext cx="2615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Do you like cats?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6241798" y="4212271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38016" y="4201215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6" t="39590" r="50274" b="34154"/>
          <a:stretch/>
        </p:blipFill>
        <p:spPr>
          <a:xfrm>
            <a:off x="10339754" y="4212271"/>
            <a:ext cx="1083212" cy="1145877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3" y="5353719"/>
            <a:ext cx="1326221" cy="132622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980976" y="5833915"/>
            <a:ext cx="2379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Yes, I love cats!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1634034" y="5701844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40943" y="5690788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80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9907" y="199227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 smtClean="0"/>
              <a:t>Basic Bot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99227"/>
            <a:ext cx="615626" cy="907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626" y="2477687"/>
            <a:ext cx="1950140" cy="634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626" y="5666268"/>
            <a:ext cx="2104811" cy="763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76984"/>
            <a:ext cx="6063175" cy="21560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21182" y="2598219"/>
            <a:ext cx="147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Chat Platform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68844" y="4754822"/>
            <a:ext cx="239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Programming Language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992" y="4538533"/>
            <a:ext cx="2100445" cy="70014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536020" y="5911927"/>
            <a:ext cx="220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Deployment Platform</a:t>
            </a:r>
            <a:endParaRPr lang="en-US" dirty="0"/>
          </a:p>
        </p:txBody>
      </p:sp>
      <p:sp>
        <p:nvSpPr>
          <p:cNvPr id="21" name="Circular Arrow 20"/>
          <p:cNvSpPr/>
          <p:nvPr/>
        </p:nvSpPr>
        <p:spPr>
          <a:xfrm rot="6029092">
            <a:off x="5549056" y="2654707"/>
            <a:ext cx="2616591" cy="2195513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55738" y="3567797"/>
            <a:ext cx="20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Some Complex Stuff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9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250" y="653173"/>
            <a:ext cx="6063303" cy="326121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26" y="1688124"/>
            <a:ext cx="6415114" cy="360571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89907" y="199227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 smtClean="0"/>
              <a:t>Basic Bot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99227"/>
            <a:ext cx="615626" cy="9078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2028" y="5805574"/>
            <a:ext cx="5571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Why not use a </a:t>
            </a:r>
            <a:r>
              <a:rPr lang="en-US" sz="2800" smtClean="0"/>
              <a:t>“kit” or “framework”?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43295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9907" y="199227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 smtClean="0"/>
              <a:t>Basic Bot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99227"/>
            <a:ext cx="615626" cy="907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626" y="2477687"/>
            <a:ext cx="1950140" cy="634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626" y="5666268"/>
            <a:ext cx="2104811" cy="763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76984"/>
            <a:ext cx="6063175" cy="21560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21182" y="2598219"/>
            <a:ext cx="147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Chat Platform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66496" y="3738655"/>
            <a:ext cx="1244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Framework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748" y="3527719"/>
            <a:ext cx="2110154" cy="6498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68844" y="4754822"/>
            <a:ext cx="239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Programming Language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0992" y="4538533"/>
            <a:ext cx="2100445" cy="70014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536020" y="5911927"/>
            <a:ext cx="220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Deployment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61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" r="-346" b="19062"/>
          <a:stretch/>
        </p:blipFill>
        <p:spPr>
          <a:xfrm>
            <a:off x="1433536" y="653173"/>
            <a:ext cx="9862640" cy="53185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9907" y="199227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 smtClean="0"/>
              <a:t>Basic Bot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99227"/>
            <a:ext cx="615626" cy="9078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30691" y="5842337"/>
            <a:ext cx="53206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Coding Time!!!!!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137476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35450"/>
            <a:ext cx="12192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6017" y="6384099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What’s a bot?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4265" y="4369696"/>
            <a:ext cx="287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Language Processing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50001" y="3577721"/>
            <a:ext cx="15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Conversations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30976" y="2959633"/>
            <a:ext cx="242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 &amp; Wrap-up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85290" y="5816744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Basic Bot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67695" y="5018803"/>
            <a:ext cx="138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/>
              <a:t>YouTube Bot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7806" y="5228399"/>
            <a:ext cx="1219200" cy="1155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42789" y="3758645"/>
            <a:ext cx="1257300" cy="1854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81128" y="2861735"/>
            <a:ext cx="1130300" cy="2006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104" y="1432985"/>
            <a:ext cx="939800" cy="2857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578" y="1006212"/>
            <a:ext cx="1016000" cy="254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9290" y="334435"/>
            <a:ext cx="26543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112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454109" y="3656726"/>
            <a:ext cx="662941" cy="41605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061931" y="1973258"/>
            <a:ext cx="662941" cy="41605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87595" y="1954051"/>
            <a:ext cx="4282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Search for videos about cats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182857" y="182198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64331" y="1810924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9907" y="199227"/>
            <a:ext cx="138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/>
              <a:t>YouTube Bot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497" y="199227"/>
            <a:ext cx="697576" cy="12383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3" y="3120170"/>
            <a:ext cx="1326221" cy="132622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80976" y="3600366"/>
            <a:ext cx="5255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Ok, I’ll search for videos about </a:t>
            </a:r>
            <a:r>
              <a:rPr lang="en-US" sz="2800" dirty="0"/>
              <a:t>cats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34034" y="3468295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117050" y="3457239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6" t="39590" r="50274" b="34154"/>
          <a:stretch/>
        </p:blipFill>
        <p:spPr>
          <a:xfrm>
            <a:off x="9733525" y="1633761"/>
            <a:ext cx="1083212" cy="1145877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9589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690" y="2067854"/>
            <a:ext cx="7899400" cy="2806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825218" y="661182"/>
            <a:ext cx="125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80738" y="66118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Thumbnail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9373208" y="1032300"/>
            <a:ext cx="1" cy="85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68684" y="661182"/>
            <a:ext cx="1475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Clickable Title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506674" y="1030514"/>
            <a:ext cx="1" cy="85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454108" y="1030514"/>
            <a:ext cx="1" cy="1459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213298" y="3341023"/>
            <a:ext cx="1187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Short Stuff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6274191" y="3525689"/>
            <a:ext cx="37920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213298" y="4543909"/>
            <a:ext cx="129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Footer Stuff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6274191" y="4728575"/>
            <a:ext cx="37920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6488" y="2046781"/>
            <a:ext cx="1863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Rockin</a:t>
            </a:r>
            <a:r>
              <a:rPr lang="en-US" dirty="0" smtClean="0"/>
              <a:t>’ Side Color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89129" y="2416113"/>
            <a:ext cx="811514" cy="411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74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35450"/>
            <a:ext cx="12192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6017" y="6384099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What’s a bot?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4265" y="4369696"/>
            <a:ext cx="291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5EA5"/>
                </a:solidFill>
              </a:rPr>
              <a:t>Natural Language Processing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0001" y="3577721"/>
            <a:ext cx="15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Conversations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30976" y="2959633"/>
            <a:ext cx="242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 &amp; Wrap-up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85290" y="5816744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Basic Bot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67695" y="5018803"/>
            <a:ext cx="138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YouTube Bot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7806" y="5228399"/>
            <a:ext cx="1219200" cy="1155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42789" y="3758645"/>
            <a:ext cx="1257300" cy="1854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81128" y="2861735"/>
            <a:ext cx="1130300" cy="2006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21104" y="1432985"/>
            <a:ext cx="939800" cy="2857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578" y="1006212"/>
            <a:ext cx="1016000" cy="254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9290" y="334435"/>
            <a:ext cx="26543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953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3543" y="182443"/>
            <a:ext cx="291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5EA5"/>
                </a:solidFill>
              </a:rPr>
              <a:t>Natural Language Processing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5406" y="182443"/>
            <a:ext cx="458137" cy="139298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1481860" y="1770080"/>
            <a:ext cx="6165958" cy="780497"/>
            <a:chOff x="1481860" y="1770080"/>
            <a:chExt cx="6165958" cy="780497"/>
          </a:xfrm>
        </p:grpSpPr>
        <p:sp>
          <p:nvSpPr>
            <p:cNvPr id="24" name="Rectangle 23"/>
            <p:cNvSpPr/>
            <p:nvPr/>
          </p:nvSpPr>
          <p:spPr>
            <a:xfrm>
              <a:off x="6638191" y="2020372"/>
              <a:ext cx="662941" cy="41605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86598" y="1913207"/>
              <a:ext cx="57505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Search for YouTube videos about cats</a:t>
              </a:r>
              <a:endParaRPr lang="en-US" sz="2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81860" y="178113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mtClean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“</a:t>
              </a:r>
              <a:endParaRPr lang="en-US" sz="4400" b="1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81024" y="177008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”</a:t>
              </a:r>
              <a:endParaRPr lang="en-US" sz="4400" b="1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481860" y="2450490"/>
            <a:ext cx="3805312" cy="809953"/>
            <a:chOff x="1481860" y="2450490"/>
            <a:chExt cx="3805312" cy="809953"/>
          </a:xfrm>
        </p:grpSpPr>
        <p:sp>
          <p:nvSpPr>
            <p:cNvPr id="25" name="Rectangle 24"/>
            <p:cNvSpPr/>
            <p:nvPr/>
          </p:nvSpPr>
          <p:spPr>
            <a:xfrm>
              <a:off x="3387037" y="2653761"/>
              <a:ext cx="523782" cy="41605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86598" y="2600179"/>
              <a:ext cx="3200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Search for cat videos</a:t>
              </a:r>
              <a:endParaRPr lang="en-US" sz="2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20378" y="2491002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”</a:t>
              </a:r>
              <a:endParaRPr lang="en-US" sz="4400" b="1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81860" y="245049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mtClean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“</a:t>
              </a:r>
              <a:endParaRPr lang="en-US" sz="4400" b="1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481860" y="3233995"/>
            <a:ext cx="6778737" cy="786625"/>
            <a:chOff x="1481860" y="3233995"/>
            <a:chExt cx="6778737" cy="786625"/>
          </a:xfrm>
        </p:grpSpPr>
        <p:sp>
          <p:nvSpPr>
            <p:cNvPr id="31" name="Rectangle 30"/>
            <p:cNvSpPr/>
            <p:nvPr/>
          </p:nvSpPr>
          <p:spPr>
            <a:xfrm>
              <a:off x="7101212" y="3447479"/>
              <a:ext cx="745478" cy="4160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360935" y="3447479"/>
              <a:ext cx="662941" cy="41605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86598" y="3363537"/>
              <a:ext cx="6208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Search for videos about cats but not lions</a:t>
              </a:r>
              <a:endParaRPr lang="en-US" sz="2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93803" y="3233995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”</a:t>
              </a:r>
              <a:endParaRPr lang="en-US" sz="4400" b="1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81860" y="3251179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mtClean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“</a:t>
              </a:r>
              <a:endParaRPr lang="en-US" sz="4400" b="1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481860" y="4000743"/>
            <a:ext cx="8526604" cy="778842"/>
            <a:chOff x="1481860" y="4000743"/>
            <a:chExt cx="8526604" cy="778842"/>
          </a:xfrm>
        </p:grpSpPr>
        <p:sp>
          <p:nvSpPr>
            <p:cNvPr id="32" name="Rectangle 31"/>
            <p:cNvSpPr/>
            <p:nvPr/>
          </p:nvSpPr>
          <p:spPr>
            <a:xfrm>
              <a:off x="8842764" y="4198418"/>
              <a:ext cx="745478" cy="4160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341065" y="4187553"/>
              <a:ext cx="662941" cy="41605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638190" y="4213663"/>
              <a:ext cx="1009628" cy="41605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86598" y="4126895"/>
              <a:ext cx="79884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Search for videos about cats and kittens but not lions</a:t>
              </a:r>
              <a:endParaRPr lang="en-US" sz="2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541670" y="4000743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”</a:t>
              </a:r>
              <a:endParaRPr lang="en-US" sz="4400" b="1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81860" y="4010144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mtClean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“</a:t>
              </a:r>
              <a:endParaRPr lang="en-US" sz="4400" b="1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433257" y="4754747"/>
            <a:ext cx="8672413" cy="770516"/>
            <a:chOff x="1433257" y="4754747"/>
            <a:chExt cx="8672413" cy="770516"/>
          </a:xfrm>
        </p:grpSpPr>
        <p:sp>
          <p:nvSpPr>
            <p:cNvPr id="29" name="Rectangle 28"/>
            <p:cNvSpPr/>
            <p:nvPr/>
          </p:nvSpPr>
          <p:spPr>
            <a:xfrm>
              <a:off x="7579350" y="4955136"/>
              <a:ext cx="1962320" cy="41605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86598" y="4890253"/>
              <a:ext cx="8085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Can you </a:t>
              </a:r>
              <a:r>
                <a:rPr lang="en-US" sz="2800" smtClean="0"/>
                <a:t>search for videos please about fixing my sink?</a:t>
              </a:r>
              <a:endParaRPr lang="en-US" sz="2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638876" y="4754747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”</a:t>
              </a:r>
              <a:endParaRPr lang="en-US" sz="4400" b="1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33257" y="4755822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mtClean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“</a:t>
              </a:r>
              <a:endParaRPr lang="en-US" sz="4400" b="1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433257" y="5524186"/>
            <a:ext cx="10292536" cy="769443"/>
            <a:chOff x="1433257" y="5524186"/>
            <a:chExt cx="10292536" cy="769443"/>
          </a:xfrm>
        </p:grpSpPr>
        <p:sp>
          <p:nvSpPr>
            <p:cNvPr id="30" name="Rectangle 29"/>
            <p:cNvSpPr/>
            <p:nvPr/>
          </p:nvSpPr>
          <p:spPr>
            <a:xfrm>
              <a:off x="8053296" y="5700880"/>
              <a:ext cx="3069893" cy="41605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86598" y="5653611"/>
              <a:ext cx="9712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Find me some interesting videos regarding how to change my oil?</a:t>
              </a:r>
              <a:endParaRPr lang="en-US" sz="28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258999" y="552418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”</a:t>
              </a:r>
              <a:endParaRPr lang="en-US" sz="4400" b="1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33257" y="552418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mtClean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“</a:t>
              </a:r>
              <a:endParaRPr lang="en-US" sz="4400" b="1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5287172" y="1272387"/>
            <a:ext cx="662941" cy="41605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737995" y="1230926"/>
            <a:ext cx="4282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Search for videos about cats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1433257" y="1098855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30005" y="1022095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66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40" y="356007"/>
            <a:ext cx="1023274" cy="1185468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1765317" y="464257"/>
            <a:ext cx="46837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Nick Caruso</a:t>
            </a:r>
          </a:p>
          <a:p>
            <a:r>
              <a:rPr lang="en-US" sz="3200" dirty="0" smtClean="0"/>
              <a:t>Entrepreneur &amp; Consultant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96210" y="3038621"/>
            <a:ext cx="71018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hlinkClick r:id="rId4"/>
              </a:rPr>
              <a:t>ncaruso@gmail.com</a:t>
            </a:r>
            <a:endParaRPr lang="en-US" sz="3600" dirty="0" smtClean="0"/>
          </a:p>
          <a:p>
            <a:r>
              <a:rPr lang="en-US" sz="3600" dirty="0" smtClean="0"/>
              <a:t>(703) 581-8142</a:t>
            </a:r>
          </a:p>
          <a:p>
            <a:r>
              <a:rPr lang="en-US" sz="3600" dirty="0" smtClean="0">
                <a:hlinkClick r:id="rId5"/>
              </a:rPr>
              <a:t>http://www.linkedin.com/in/ncaruso</a:t>
            </a:r>
            <a:endParaRPr lang="en-US" sz="36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58840" y="5526528"/>
            <a:ext cx="106168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The accompanying </a:t>
            </a:r>
            <a:r>
              <a:rPr lang="en-US" sz="3200" dirty="0" err="1" smtClean="0"/>
              <a:t>git</a:t>
            </a:r>
            <a:r>
              <a:rPr lang="en-US" sz="3200" dirty="0" smtClean="0"/>
              <a:t> repo is here:</a:t>
            </a:r>
          </a:p>
          <a:p>
            <a:r>
              <a:rPr lang="en-US" sz="3200" dirty="0">
                <a:hlinkClick r:id="rId6"/>
              </a:rPr>
              <a:t>https://</a:t>
            </a:r>
            <a:r>
              <a:rPr lang="en-US" sz="3200" dirty="0" smtClean="0">
                <a:hlinkClick r:id="rId6"/>
              </a:rPr>
              <a:t>github.com/njcaruso/bot-nodejs-demo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0367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833553" y="4962393"/>
            <a:ext cx="2394785" cy="472655"/>
          </a:xfrm>
          <a:prstGeom prst="rect">
            <a:avLst/>
          </a:prstGeom>
          <a:solidFill>
            <a:srgbClr val="7030A0">
              <a:alpha val="5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37200" y="4384534"/>
            <a:ext cx="2394785" cy="472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37201" y="3844152"/>
            <a:ext cx="2394785" cy="4726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37202" y="3258672"/>
            <a:ext cx="2394785" cy="5177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33553" y="3258672"/>
            <a:ext cx="24193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search term</a:t>
            </a:r>
          </a:p>
          <a:p>
            <a:r>
              <a:rPr lang="en-US" sz="3600" dirty="0" smtClean="0"/>
              <a:t>language</a:t>
            </a:r>
          </a:p>
          <a:p>
            <a:r>
              <a:rPr lang="en-US" sz="3600" dirty="0" smtClean="0"/>
              <a:t>duration</a:t>
            </a:r>
          </a:p>
          <a:p>
            <a:r>
              <a:rPr lang="en-US" sz="3600" dirty="0" smtClean="0"/>
              <a:t>order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039815" y="2162980"/>
            <a:ext cx="8812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And let’s </a:t>
            </a:r>
            <a:r>
              <a:rPr lang="en-US" sz="4000" dirty="0"/>
              <a:t>say we </a:t>
            </a:r>
            <a:r>
              <a:rPr lang="en-US" sz="4000" dirty="0" smtClean="0"/>
              <a:t>want to add </a:t>
            </a:r>
            <a:r>
              <a:rPr lang="en-US" sz="4000" b="1" dirty="0" smtClean="0"/>
              <a:t>more</a:t>
            </a:r>
            <a:r>
              <a:rPr lang="en-US" sz="4000" dirty="0" smtClean="0"/>
              <a:t> fields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723543" y="182443"/>
            <a:ext cx="291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5EA5"/>
                </a:solidFill>
              </a:rPr>
              <a:t>Natural Language Processing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5406" y="182443"/>
            <a:ext cx="458137" cy="139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2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3368629" y="4905278"/>
            <a:ext cx="869681" cy="472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208320" y="4905278"/>
            <a:ext cx="1049002" cy="4726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215557" y="3362936"/>
            <a:ext cx="945372" cy="41605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368630" y="3348234"/>
            <a:ext cx="869681" cy="472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732821" y="1966800"/>
            <a:ext cx="1049002" cy="4726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201501" y="4938656"/>
            <a:ext cx="3064853" cy="41533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745542" y="2006304"/>
            <a:ext cx="735498" cy="41605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543" y="182443"/>
            <a:ext cx="291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5EA5"/>
                </a:solidFill>
              </a:rPr>
              <a:t>Natural Language Processing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5406" y="182443"/>
            <a:ext cx="458137" cy="13929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6598" y="1913207"/>
            <a:ext cx="5784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Search for videos in French about </a:t>
            </a:r>
            <a:r>
              <a:rPr lang="en-US" sz="2800" dirty="0"/>
              <a:t>P</a:t>
            </a:r>
            <a:r>
              <a:rPr lang="en-US" sz="2800" dirty="0" smtClean="0"/>
              <a:t>aris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786598" y="3297669"/>
            <a:ext cx="4441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Search for short funny videos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786598" y="4854713"/>
            <a:ext cx="8479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Search for short French videos about funny things in Paris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481860" y="1781136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78661" y="1781136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45892" y="3188492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04299" y="4725171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81860" y="314798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860" y="4742355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404740" y="6044710"/>
            <a:ext cx="1697058" cy="424389"/>
          </a:xfrm>
          <a:prstGeom prst="rect">
            <a:avLst/>
          </a:prstGeom>
          <a:solidFill>
            <a:srgbClr val="7030A0">
              <a:alpha val="5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215557" y="6011146"/>
            <a:ext cx="945372" cy="4579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368630" y="5996444"/>
            <a:ext cx="869681" cy="472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786598" y="5959947"/>
            <a:ext cx="7451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Search for short funny videos with the most views</a:t>
            </a:r>
            <a:endParaRPr lang="en-US" sz="2800" dirty="0"/>
          </a:p>
        </p:txBody>
      </p:sp>
      <p:sp>
        <p:nvSpPr>
          <p:cNvPr id="42" name="TextBox 41"/>
          <p:cNvSpPr txBox="1"/>
          <p:nvPr/>
        </p:nvSpPr>
        <p:spPr>
          <a:xfrm>
            <a:off x="8999115" y="585077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81860" y="5810258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1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81" y="2700418"/>
            <a:ext cx="4339643" cy="27292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92412" y="231486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api.ai</a:t>
            </a:r>
            <a:r>
              <a:rPr lang="en-US" dirty="0" smtClean="0"/>
              <a:t> = Google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43183" y="2837643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wit.ai</a:t>
            </a:r>
            <a:r>
              <a:rPr lang="en-US" dirty="0" smtClean="0"/>
              <a:t> = Facebook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3543" y="182443"/>
            <a:ext cx="291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5EA5"/>
                </a:solidFill>
              </a:rPr>
              <a:t>Natural Language Processing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5406" y="182443"/>
            <a:ext cx="458137" cy="1392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853" y="3305330"/>
            <a:ext cx="3944597" cy="27292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744" y="3914203"/>
            <a:ext cx="4575735" cy="27253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8120136" y="3493195"/>
            <a:ext cx="18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luis.ai</a:t>
            </a:r>
            <a:r>
              <a:rPr lang="en-US" dirty="0" smtClean="0"/>
              <a:t> = Microsoft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3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35450"/>
            <a:ext cx="12192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6017" y="6384099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What’s a bot?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4265" y="4369696"/>
            <a:ext cx="291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Natural Language Processing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0001" y="3577721"/>
            <a:ext cx="152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5EA5"/>
                </a:solidFill>
              </a:rPr>
              <a:t>Conversations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30976" y="2959633"/>
            <a:ext cx="242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 &amp; Wrap-up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85290" y="5816744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Basic Bot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67695" y="5018803"/>
            <a:ext cx="138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YouTube Bot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7806" y="5228399"/>
            <a:ext cx="1219200" cy="1155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42789" y="3758645"/>
            <a:ext cx="1257300" cy="1854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81128" y="2861735"/>
            <a:ext cx="1130300" cy="2006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21104" y="1432985"/>
            <a:ext cx="939800" cy="2857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88578" y="1006212"/>
            <a:ext cx="1016000" cy="254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9290" y="334435"/>
            <a:ext cx="26543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252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5406" y="296617"/>
            <a:ext cx="505949" cy="126487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37200" y="4384534"/>
            <a:ext cx="2394785" cy="472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37201" y="3844152"/>
            <a:ext cx="2394785" cy="4726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37202" y="3258672"/>
            <a:ext cx="2394785" cy="5177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543" y="182443"/>
            <a:ext cx="152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85EA5"/>
                </a:solidFill>
              </a:rPr>
              <a:t>Conversations</a:t>
            </a:r>
            <a:endParaRPr lang="en-US" b="1" dirty="0">
              <a:solidFill>
                <a:srgbClr val="385EA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33553" y="3258672"/>
            <a:ext cx="24193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search term</a:t>
            </a:r>
          </a:p>
          <a:p>
            <a:r>
              <a:rPr lang="en-US" sz="3600" dirty="0" smtClean="0"/>
              <a:t>language</a:t>
            </a:r>
          </a:p>
          <a:p>
            <a:r>
              <a:rPr lang="en-US" sz="3600" dirty="0" smtClean="0"/>
              <a:t>duration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039815" y="2162980"/>
            <a:ext cx="7219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Let’s say we </a:t>
            </a:r>
            <a:r>
              <a:rPr lang="en-US" sz="4000" b="1" dirty="0" smtClean="0"/>
              <a:t>REQUIRE</a:t>
            </a:r>
            <a:r>
              <a:rPr lang="en-US" sz="4000" dirty="0" smtClean="0"/>
              <a:t> more fields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0727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6384044" y="5958888"/>
            <a:ext cx="553143" cy="4672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826331" y="6319530"/>
            <a:ext cx="1843661" cy="472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540383" y="5953474"/>
            <a:ext cx="1930010" cy="4726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650810" y="4955599"/>
            <a:ext cx="2105246" cy="4726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332696" y="2949693"/>
            <a:ext cx="1558440" cy="472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375570" y="1253442"/>
            <a:ext cx="523782" cy="41605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75131" y="1199860"/>
            <a:ext cx="3200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Search for cat videos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290696" y="2899075"/>
            <a:ext cx="16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much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9862804" y="1088261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62804" y="2769533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70393" y="1050171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85958" y="2786717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5406" y="296617"/>
            <a:ext cx="505949" cy="126487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23543" y="182443"/>
            <a:ext cx="152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85EA5"/>
                </a:solidFill>
              </a:rPr>
              <a:t>Conversations</a:t>
            </a:r>
            <a:endParaRPr lang="en-US" b="1" dirty="0">
              <a:solidFill>
                <a:srgbClr val="385EA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13816" y="2149781"/>
            <a:ext cx="5056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Ok, how much time do you have?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6236996" y="198191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09078" y="2000092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13816" y="3884210"/>
            <a:ext cx="9099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Hmm, what order do you want to see (popularity, date, etc.)?</a:t>
            </a:r>
            <a:endParaRPr lang="en-US" sz="2800" dirty="0"/>
          </a:p>
        </p:txBody>
      </p:sp>
      <p:sp>
        <p:nvSpPr>
          <p:cNvPr id="41" name="TextBox 40"/>
          <p:cNvSpPr txBox="1"/>
          <p:nvPr/>
        </p:nvSpPr>
        <p:spPr>
          <a:xfrm>
            <a:off x="10318046" y="3772611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09078" y="3734521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50810" y="4846695"/>
            <a:ext cx="2103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Most Viewed</a:t>
            </a:r>
            <a:endParaRPr lang="en-US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9707933" y="4734336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181974" y="4734337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95" y="3456130"/>
            <a:ext cx="1326221" cy="132622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4" y="1657130"/>
            <a:ext cx="1326221" cy="1326221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425368" y="5889256"/>
            <a:ext cx="8820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Ok, I’ll search for the most viewed cat videos in English that</a:t>
            </a:r>
          </a:p>
          <a:p>
            <a:r>
              <a:rPr lang="en-US" sz="2800" dirty="0" smtClean="0"/>
              <a:t>are just a few minutes long</a:t>
            </a:r>
            <a:endParaRPr lang="en-US" sz="2800" dirty="0"/>
          </a:p>
        </p:txBody>
      </p:sp>
      <p:sp>
        <p:nvSpPr>
          <p:cNvPr id="54" name="TextBox 53"/>
          <p:cNvSpPr txBox="1"/>
          <p:nvPr/>
        </p:nvSpPr>
        <p:spPr>
          <a:xfrm>
            <a:off x="5348262" y="6183839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20630" y="5739567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" y="5396605"/>
            <a:ext cx="1326221" cy="132622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6" t="39590" r="50274" b="34154"/>
          <a:stretch/>
        </p:blipFill>
        <p:spPr>
          <a:xfrm>
            <a:off x="10337735" y="2572000"/>
            <a:ext cx="1083212" cy="1145877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6" t="39590" r="50274" b="34154"/>
          <a:stretch/>
        </p:blipFill>
        <p:spPr>
          <a:xfrm>
            <a:off x="10337735" y="888530"/>
            <a:ext cx="1083212" cy="1145877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6" t="39590" r="50274" b="34154"/>
          <a:stretch/>
        </p:blipFill>
        <p:spPr>
          <a:xfrm>
            <a:off x="10329598" y="4503962"/>
            <a:ext cx="1083212" cy="1145877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7141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35450"/>
            <a:ext cx="12192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6017" y="6384099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What’s a bot?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4265" y="4369696"/>
            <a:ext cx="291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Natural Language Processing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0001" y="3577721"/>
            <a:ext cx="152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Conversations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30976" y="2959633"/>
            <a:ext cx="2464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5EA5"/>
                </a:solidFill>
              </a:rPr>
              <a:t>Deployment &amp; Wrap-up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85290" y="5816744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Basic Bot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67695" y="5018803"/>
            <a:ext cx="138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YouTube Bot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7806" y="5228399"/>
            <a:ext cx="1219200" cy="1155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42789" y="3758645"/>
            <a:ext cx="1257300" cy="1854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81128" y="2861735"/>
            <a:ext cx="1130300" cy="2006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21104" y="1432985"/>
            <a:ext cx="939800" cy="2857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88578" y="1006212"/>
            <a:ext cx="1016000" cy="254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59290" y="334435"/>
            <a:ext cx="26543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26393" y="182442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85EA5"/>
                </a:solidFill>
              </a:rPr>
              <a:t>Deployment</a:t>
            </a:r>
            <a:endParaRPr lang="en-US" b="1" dirty="0">
              <a:solidFill>
                <a:srgbClr val="385EA5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185" y="106543"/>
            <a:ext cx="935208" cy="890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89" y="2301631"/>
            <a:ext cx="3022600" cy="127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452" y="2047631"/>
            <a:ext cx="3098800" cy="195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4239" y="2479431"/>
            <a:ext cx="3009900" cy="109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289" y="4724588"/>
            <a:ext cx="4140200" cy="1193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8835" y="228607"/>
            <a:ext cx="2784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Pick you PAAS</a:t>
            </a:r>
            <a:endParaRPr lang="en-US" sz="36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l="39116" t="15409" r="23039" b="35601"/>
          <a:stretch/>
        </p:blipFill>
        <p:spPr>
          <a:xfrm>
            <a:off x="7597695" y="4317994"/>
            <a:ext cx="2535734" cy="171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8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26393" y="182442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85EA5"/>
                </a:solidFill>
              </a:rPr>
              <a:t>Deployment</a:t>
            </a:r>
            <a:endParaRPr lang="en-US" b="1" dirty="0">
              <a:solidFill>
                <a:srgbClr val="385EA5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185" y="106543"/>
            <a:ext cx="935208" cy="8904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8835" y="228607"/>
            <a:ext cx="2784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Pick you PAAS</a:t>
            </a:r>
            <a:endParaRPr lang="en-US" sz="36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137" y="2999935"/>
            <a:ext cx="30099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107" y="1333160"/>
            <a:ext cx="9350326" cy="48033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26393" y="182442"/>
            <a:ext cx="1019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85EA5"/>
                </a:solidFill>
              </a:rPr>
              <a:t>Wrap-up</a:t>
            </a:r>
            <a:endParaRPr lang="en-US" b="1" dirty="0">
              <a:solidFill>
                <a:srgbClr val="385EA5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185" y="106543"/>
            <a:ext cx="935208" cy="89046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flipH="1">
            <a:off x="4294162" y="551773"/>
            <a:ext cx="4230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Is your bot </a:t>
            </a:r>
            <a:r>
              <a:rPr lang="en-US" sz="2800" smtClean="0"/>
              <a:t>too scary?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5946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35450"/>
            <a:ext cx="12192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86017" y="5228399"/>
            <a:ext cx="1482778" cy="1525032"/>
            <a:chOff x="186017" y="5228399"/>
            <a:chExt cx="1482778" cy="1525032"/>
          </a:xfrm>
        </p:grpSpPr>
        <p:sp>
          <p:nvSpPr>
            <p:cNvPr id="7" name="TextBox 6"/>
            <p:cNvSpPr txBox="1"/>
            <p:nvPr/>
          </p:nvSpPr>
          <p:spPr>
            <a:xfrm>
              <a:off x="186017" y="6384099"/>
              <a:ext cx="14827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What’s a bot?</a:t>
              </a:r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806" y="5228399"/>
              <a:ext cx="1219200" cy="115570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2042789" y="3758645"/>
            <a:ext cx="1257300" cy="2427431"/>
            <a:chOff x="2042789" y="3758645"/>
            <a:chExt cx="1257300" cy="2427431"/>
          </a:xfrm>
        </p:grpSpPr>
        <p:sp>
          <p:nvSpPr>
            <p:cNvPr id="11" name="TextBox 10"/>
            <p:cNvSpPr txBox="1"/>
            <p:nvPr/>
          </p:nvSpPr>
          <p:spPr>
            <a:xfrm>
              <a:off x="2085290" y="5816744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Basic Bot</a:t>
              </a:r>
              <a:endParaRPr lang="en-US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2789" y="3758645"/>
              <a:ext cx="1257300" cy="18542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3767695" y="2861735"/>
            <a:ext cx="1357166" cy="2526400"/>
            <a:chOff x="3767695" y="2861735"/>
            <a:chExt cx="1357166" cy="2526400"/>
          </a:xfrm>
        </p:grpSpPr>
        <p:sp>
          <p:nvSpPr>
            <p:cNvPr id="12" name="TextBox 11"/>
            <p:cNvSpPr txBox="1"/>
            <p:nvPr/>
          </p:nvSpPr>
          <p:spPr>
            <a:xfrm>
              <a:off x="3767695" y="5018803"/>
              <a:ext cx="1357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YouTube Bot</a:t>
              </a:r>
              <a:endParaRPr lang="en-US" dirty="0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1128" y="2861735"/>
              <a:ext cx="1130300" cy="20066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5254265" y="1432985"/>
            <a:ext cx="2873479" cy="3306043"/>
            <a:chOff x="5254265" y="1432985"/>
            <a:chExt cx="2873479" cy="3306043"/>
          </a:xfrm>
        </p:grpSpPr>
        <p:sp>
          <p:nvSpPr>
            <p:cNvPr id="8" name="TextBox 7"/>
            <p:cNvSpPr txBox="1"/>
            <p:nvPr/>
          </p:nvSpPr>
          <p:spPr>
            <a:xfrm>
              <a:off x="5254265" y="4369696"/>
              <a:ext cx="2873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Natural Language Processing</a:t>
              </a:r>
              <a:endParaRPr lang="en-US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1104" y="1432985"/>
              <a:ext cx="939800" cy="2857500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7850001" y="1006212"/>
            <a:ext cx="1503425" cy="2940841"/>
            <a:chOff x="7850001" y="1006212"/>
            <a:chExt cx="1503425" cy="2940841"/>
          </a:xfrm>
        </p:grpSpPr>
        <p:sp>
          <p:nvSpPr>
            <p:cNvPr id="9" name="TextBox 8"/>
            <p:cNvSpPr txBox="1"/>
            <p:nvPr/>
          </p:nvSpPr>
          <p:spPr>
            <a:xfrm>
              <a:off x="7850001" y="3577721"/>
              <a:ext cx="1503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Conversations</a:t>
              </a:r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88578" y="1006212"/>
              <a:ext cx="1016000" cy="2540000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9330976" y="334435"/>
            <a:ext cx="2882614" cy="2994530"/>
            <a:chOff x="9330976" y="334435"/>
            <a:chExt cx="2882614" cy="2994530"/>
          </a:xfrm>
        </p:grpSpPr>
        <p:sp>
          <p:nvSpPr>
            <p:cNvPr id="10" name="TextBox 9"/>
            <p:cNvSpPr txBox="1"/>
            <p:nvPr/>
          </p:nvSpPr>
          <p:spPr>
            <a:xfrm>
              <a:off x="9330976" y="2959633"/>
              <a:ext cx="2422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Deployment &amp; Wrap-up</a:t>
              </a:r>
              <a:endParaRPr lang="en-US" dirty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59290" y="334435"/>
              <a:ext cx="2654300" cy="2527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8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26393" y="182442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85EA5"/>
                </a:solidFill>
              </a:rPr>
              <a:t>Deployment</a:t>
            </a:r>
            <a:endParaRPr lang="en-US" b="1" dirty="0">
              <a:solidFill>
                <a:srgbClr val="385EA5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185" y="106543"/>
            <a:ext cx="935208" cy="8904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237" y="627673"/>
            <a:ext cx="7550638" cy="60405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510955" y="282264"/>
            <a:ext cx="334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Masahiro Mori’s “uncanny valley”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8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35450"/>
            <a:ext cx="12192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Wrap-up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6017" y="6384099"/>
            <a:ext cx="14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What’s a bot?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4265" y="4369696"/>
            <a:ext cx="287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Language Processing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50001" y="3577721"/>
            <a:ext cx="15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Conversations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30976" y="2959633"/>
            <a:ext cx="242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 &amp; Wrap-up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85290" y="5816744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Basic Bot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67695" y="5018803"/>
            <a:ext cx="135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YouTube Bot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06" y="5228399"/>
            <a:ext cx="1219200" cy="1155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789" y="3758645"/>
            <a:ext cx="1257300" cy="1854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128" y="2861735"/>
            <a:ext cx="1130300" cy="2006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104" y="1432985"/>
            <a:ext cx="939800" cy="2857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578" y="1006212"/>
            <a:ext cx="1016000" cy="254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9290" y="334435"/>
            <a:ext cx="26543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918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724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2193" y="304120"/>
            <a:ext cx="4385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smtClean="0">
                <a:solidFill>
                  <a:schemeClr val="bg1"/>
                </a:solidFill>
              </a:rPr>
              <a:t>Questions?</a:t>
            </a:r>
            <a:endParaRPr lang="en-US" sz="7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1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40" y="356007"/>
            <a:ext cx="1023274" cy="1185468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1765317" y="464257"/>
            <a:ext cx="46837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Nick Caruso</a:t>
            </a:r>
          </a:p>
          <a:p>
            <a:r>
              <a:rPr lang="en-US" sz="3200" dirty="0"/>
              <a:t>Entrepreneur &amp; Consultant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210" y="3038621"/>
            <a:ext cx="71018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hlinkClick r:id="rId4"/>
              </a:rPr>
              <a:t>ncaruso@gmail.com</a:t>
            </a:r>
            <a:endParaRPr lang="en-US" sz="3600" dirty="0" smtClean="0"/>
          </a:p>
          <a:p>
            <a:r>
              <a:rPr lang="en-US" sz="3600" dirty="0" smtClean="0"/>
              <a:t>(703) 581-8142</a:t>
            </a:r>
          </a:p>
          <a:p>
            <a:r>
              <a:rPr lang="en-US" sz="3600" dirty="0" smtClean="0">
                <a:hlinkClick r:id="rId5"/>
              </a:rPr>
              <a:t>http://www.linkedin.com/in/ncaruso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5154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wit.ai</a:t>
            </a:r>
            <a:r>
              <a:rPr lang="en-US" dirty="0"/>
              <a:t> (bought by Facebook)</a:t>
            </a:r>
          </a:p>
          <a:p>
            <a:r>
              <a:rPr lang="en-US" dirty="0">
                <a:hlinkClick r:id="rId3"/>
              </a:rPr>
              <a:t>howdy’s botkit</a:t>
            </a:r>
            <a:r>
              <a:rPr lang="en-US" dirty="0"/>
              <a:t> (raised $1.5+ mil in funding)</a:t>
            </a:r>
          </a:p>
          <a:p>
            <a:r>
              <a:rPr lang="en-US" dirty="0">
                <a:hlinkClick r:id="rId4"/>
              </a:rPr>
              <a:t>api.ai</a:t>
            </a:r>
            <a:r>
              <a:rPr lang="en-US" dirty="0"/>
              <a:t> (raised $8.6+ mil in funding)</a:t>
            </a:r>
          </a:p>
          <a:p>
            <a:r>
              <a:rPr lang="en-US" dirty="0">
                <a:hlinkClick r:id="rId5"/>
              </a:rPr>
              <a:t>textit.in</a:t>
            </a:r>
            <a:endParaRPr lang="en-US" dirty="0"/>
          </a:p>
          <a:p>
            <a:r>
              <a:rPr lang="en-US" dirty="0">
                <a:hlinkClick r:id="rId6"/>
              </a:rPr>
              <a:t>Motion.ai</a:t>
            </a:r>
            <a:endParaRPr lang="en-US" dirty="0"/>
          </a:p>
          <a:p>
            <a:r>
              <a:rPr lang="en-US" dirty="0">
                <a:hlinkClick r:id="rId7"/>
              </a:rPr>
              <a:t>Chatfuel</a:t>
            </a:r>
            <a:r>
              <a:rPr lang="en-US" dirty="0"/>
              <a:t> (</a:t>
            </a:r>
            <a:r>
              <a:rPr lang="en-US" dirty="0" err="1"/>
              <a:t>Ycombinator</a:t>
            </a:r>
            <a:r>
              <a:rPr lang="en-US" dirty="0"/>
              <a:t> company)</a:t>
            </a:r>
          </a:p>
          <a:p>
            <a:r>
              <a:rPr lang="en-US" dirty="0">
                <a:hlinkClick r:id="rId8"/>
              </a:rPr>
              <a:t>IBM’s Watson</a:t>
            </a:r>
            <a:endParaRPr lang="en-US" dirty="0"/>
          </a:p>
          <a:p>
            <a:r>
              <a:rPr lang="en-US" dirty="0">
                <a:hlinkClick r:id="rId9"/>
              </a:rPr>
              <a:t>BeepBoopHQ</a:t>
            </a:r>
            <a:endParaRPr lang="en-US" dirty="0"/>
          </a:p>
          <a:p>
            <a:r>
              <a:rPr lang="en-US" dirty="0">
                <a:hlinkClick r:id="rId10"/>
              </a:rPr>
              <a:t>Dexter</a:t>
            </a:r>
            <a:r>
              <a:rPr lang="en-US" dirty="0"/>
              <a:t> (owned by </a:t>
            </a:r>
            <a:r>
              <a:rPr lang="en-US" dirty="0" err="1"/>
              <a:t>Betaworks</a:t>
            </a:r>
            <a:r>
              <a:rPr lang="en-US" dirty="0"/>
              <a:t>)</a:t>
            </a:r>
          </a:p>
          <a:p>
            <a:r>
              <a:rPr lang="en-US" dirty="0">
                <a:hlinkClick r:id="rId11"/>
              </a:rPr>
              <a:t>converse.ai</a:t>
            </a:r>
            <a:endParaRPr lang="en-US" dirty="0"/>
          </a:p>
          <a:p>
            <a:r>
              <a:rPr lang="en-US" dirty="0">
                <a:hlinkClick r:id="rId12"/>
              </a:rPr>
              <a:t>Gupshup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35450"/>
            <a:ext cx="12192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6017" y="6384099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385EA5"/>
                </a:solidFill>
              </a:rPr>
              <a:t>What’s a bot?</a:t>
            </a:r>
            <a:endParaRPr lang="en-US" b="1">
              <a:solidFill>
                <a:srgbClr val="385EA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4265" y="4369696"/>
            <a:ext cx="287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Language Processing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50001" y="3577721"/>
            <a:ext cx="15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Conversations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30976" y="2959633"/>
            <a:ext cx="242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 &amp; Wrap-up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85290" y="5816744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Basic Bot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67695" y="5018803"/>
            <a:ext cx="135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YouTube Bot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7806" y="5228399"/>
            <a:ext cx="1219200" cy="1155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789" y="3758645"/>
            <a:ext cx="1257300" cy="1854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128" y="2861735"/>
            <a:ext cx="1130300" cy="2006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104" y="1432985"/>
            <a:ext cx="939800" cy="2857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578" y="1006212"/>
            <a:ext cx="1016000" cy="254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9290" y="334435"/>
            <a:ext cx="26543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877" y="309846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chatbotsmagazine.com</a:t>
            </a:r>
            <a:r>
              <a:rPr lang="en-US" sz="2400" dirty="0"/>
              <a:t>/the-complete-beginner-s-guide-to-chatbots-8280b7b906ca#.4v0kntd4n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8877" y="407963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Hidden Slide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78877" y="2729133"/>
            <a:ext cx="475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Much of the following is attributed to the below: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1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789907" y="199227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 smtClean="0"/>
              <a:t>What’s a bot?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568" y="212455"/>
            <a:ext cx="751339" cy="7122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19415" y="2616526"/>
            <a:ext cx="74003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sz="6600" dirty="0" smtClean="0"/>
              <a:t>What’s a “</a:t>
            </a:r>
            <a:r>
              <a:rPr lang="en-US" sz="6600" dirty="0" err="1" smtClean="0"/>
              <a:t>Chatbot</a:t>
            </a:r>
            <a:r>
              <a:rPr lang="en-US" sz="6600" dirty="0" smtClean="0"/>
              <a:t>”?</a:t>
            </a:r>
            <a:endParaRPr lang="en-US" sz="6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67" y="3603450"/>
            <a:ext cx="4552013" cy="303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99938" y="0"/>
            <a:ext cx="38920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45" y="294788"/>
            <a:ext cx="11091203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Who is the most famous </a:t>
            </a:r>
            <a:r>
              <a:rPr lang="en-US" dirty="0" err="1" smtClean="0">
                <a:solidFill>
                  <a:schemeClr val="bg1"/>
                </a:solidFill>
              </a:rPr>
              <a:t>Chatbot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60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937" y="1953920"/>
            <a:ext cx="2577493" cy="49040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71870" y="379309"/>
            <a:ext cx="12674009" cy="707886"/>
          </a:xfrm>
          <a:prstGeom prst="rect">
            <a:avLst/>
          </a:prstGeom>
          <a:solidFill>
            <a:srgbClr val="D3B263"/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“I </a:t>
            </a:r>
            <a:r>
              <a:rPr lang="en-US" sz="4000" dirty="0"/>
              <a:t>suggest a new </a:t>
            </a:r>
            <a:r>
              <a:rPr lang="en-US" sz="4000" smtClean="0"/>
              <a:t>strategy, </a:t>
            </a:r>
            <a:r>
              <a:rPr lang="en-US" sz="4000" dirty="0" err="1" smtClean="0"/>
              <a:t>Artoo</a:t>
            </a:r>
            <a:r>
              <a:rPr lang="en-US" sz="4000" dirty="0"/>
              <a:t>: let the Wookie </a:t>
            </a:r>
            <a:r>
              <a:rPr lang="en-US" sz="4000" dirty="0" smtClean="0"/>
              <a:t>win”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1761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2735</TotalTime>
  <Words>1339</Words>
  <Application>Microsoft Macintosh PowerPoint</Application>
  <PresentationFormat>Widescreen</PresentationFormat>
  <Paragraphs>353</Paragraphs>
  <Slides>44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Lato</vt:lpstr>
      <vt:lpstr>medium-content-slab-serif-font</vt:lpstr>
      <vt:lpstr>Times New Roman</vt:lpstr>
      <vt:lpstr>Office Theme</vt:lpstr>
      <vt:lpstr>PowerPoint Presentation</vt:lpstr>
      <vt:lpstr>PowerPoint Presentation</vt:lpstr>
      <vt:lpstr>PowerPoint Presentation</vt:lpstr>
      <vt:lpstr>Agenda</vt:lpstr>
      <vt:lpstr>Agenda</vt:lpstr>
      <vt:lpstr>https://chatbotsmagazine.com/the-complete-beginner-s-guide-to-chatbots-8280b7b906ca#.4v0kntd4n</vt:lpstr>
      <vt:lpstr>PowerPoint Presentation</vt:lpstr>
      <vt:lpstr>Who is the most famous Chatbot?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it work?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Wrap-up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Caruso</dc:creator>
  <cp:lastModifiedBy>Nick Caruso</cp:lastModifiedBy>
  <cp:revision>53</cp:revision>
  <dcterms:created xsi:type="dcterms:W3CDTF">2016-10-23T12:43:59Z</dcterms:created>
  <dcterms:modified xsi:type="dcterms:W3CDTF">2017-02-17T16:51:01Z</dcterms:modified>
</cp:coreProperties>
</file>